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 id="264" r:id="rId10"/>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4/8/2015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Autofit/>
          </a:bodyPr>
          <a:lstStyle/>
          <a:p>
            <a:r>
              <a:rPr lang="ru-RU" sz="6600" b="1" dirty="0" smtClean="0">
                <a:solidFill>
                  <a:srgbClr val="FF0000"/>
                </a:solidFill>
              </a:rPr>
              <a:t>Безопасность на дороге</a:t>
            </a:r>
            <a:endParaRPr lang="ru-RU" sz="6600" b="1" dirty="0">
              <a:solidFill>
                <a:srgbClr val="FF0000"/>
              </a:solidFill>
            </a:endParaRPr>
          </a:p>
        </p:txBody>
      </p:sp>
      <p:sp>
        <p:nvSpPr>
          <p:cNvPr id="7" name="Содержимое 6"/>
          <p:cNvSpPr>
            <a:spLocks noGrp="1"/>
          </p:cNvSpPr>
          <p:nvPr>
            <p:ph idx="1"/>
          </p:nvPr>
        </p:nvSpPr>
        <p:spPr/>
        <p:txBody>
          <a:bodyPr>
            <a:normAutofit lnSpcReduction="10000"/>
          </a:bodyPr>
          <a:lstStyle/>
          <a:p>
            <a:pPr algn="ctr">
              <a:buNone/>
            </a:pPr>
            <a:r>
              <a:rPr lang="ru-RU" dirty="0" smtClean="0"/>
              <a:t>Консультация для родителей </a:t>
            </a:r>
          </a:p>
          <a:p>
            <a:endParaRPr lang="ru-RU" dirty="0" smtClean="0"/>
          </a:p>
          <a:p>
            <a:endParaRPr lang="ru-RU" dirty="0" smtClean="0"/>
          </a:p>
          <a:p>
            <a:endParaRPr lang="ru-RU" dirty="0" smtClean="0"/>
          </a:p>
          <a:p>
            <a:endParaRPr lang="ru-RU" dirty="0" smtClean="0"/>
          </a:p>
          <a:p>
            <a:endParaRPr lang="ru-RU" dirty="0" smtClean="0"/>
          </a:p>
          <a:p>
            <a:endParaRPr lang="ru-RU" dirty="0" smtClean="0"/>
          </a:p>
          <a:p>
            <a:pPr algn="r">
              <a:buNone/>
            </a:pPr>
            <a:r>
              <a:rPr lang="ru-RU" dirty="0" smtClean="0"/>
              <a:t>Составила Чернова Н.С.</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solidFill>
                  <a:srgbClr val="FF0000"/>
                </a:solidFill>
              </a:rPr>
              <a:t>Внимание</a:t>
            </a:r>
            <a:endParaRPr lang="ru-RU" b="1" dirty="0">
              <a:solidFill>
                <a:srgbClr val="FF0000"/>
              </a:solidFill>
            </a:endParaRPr>
          </a:p>
        </p:txBody>
      </p:sp>
      <p:sp>
        <p:nvSpPr>
          <p:cNvPr id="5" name="Содержимое 4"/>
          <p:cNvSpPr>
            <a:spLocks noGrp="1"/>
          </p:cNvSpPr>
          <p:nvPr>
            <p:ph idx="1"/>
          </p:nvPr>
        </p:nvSpPr>
        <p:spPr>
          <a:xfrm>
            <a:off x="381000" y="1676400"/>
            <a:ext cx="8229600" cy="4525963"/>
          </a:xfrm>
        </p:spPr>
        <p:txBody>
          <a:bodyPr>
            <a:normAutofit lnSpcReduction="10000"/>
          </a:bodyPr>
          <a:lstStyle/>
          <a:p>
            <a:pPr algn="ctr">
              <a:buNone/>
            </a:pPr>
            <a:r>
              <a:rPr lang="ru-RU" dirty="0" smtClean="0"/>
              <a:t>Из года в год увеличивается поток автомобилей, а вместе с ними растет число дорожно-транспортных происшествий. Ежегодно на дорогах гибнут десятки детей, более тысячи получают серьёзные травмы. Очень часто это происходит потому, что дети не знают правил дорожной безопасности или нарушают их, не осознавая трагических последствий своей беспечности.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381000"/>
            <a:ext cx="8915400" cy="5745163"/>
          </a:xfrm>
        </p:spPr>
        <p:txBody>
          <a:bodyPr>
            <a:normAutofit fontScale="55000" lnSpcReduction="20000"/>
          </a:bodyPr>
          <a:lstStyle/>
          <a:p>
            <a:pPr algn="ctr">
              <a:buNone/>
            </a:pPr>
            <a:r>
              <a:rPr lang="ru-RU" sz="9600" dirty="0" smtClean="0">
                <a:solidFill>
                  <a:srgbClr val="FF0000"/>
                </a:solidFill>
              </a:rPr>
              <a:t>!</a:t>
            </a:r>
            <a:r>
              <a:rPr lang="ru-RU" sz="3600" dirty="0" smtClean="0"/>
              <a:t> </a:t>
            </a:r>
            <a:r>
              <a:rPr lang="ru-RU" sz="5100" dirty="0" smtClean="0"/>
              <a:t>Дети должны запомнить правила дорожного движения и следовать им </a:t>
            </a:r>
          </a:p>
          <a:p>
            <a:pPr algn="ctr"/>
            <a:r>
              <a:rPr lang="ru-RU" sz="5100" dirty="0" smtClean="0"/>
              <a:t> </a:t>
            </a:r>
          </a:p>
          <a:p>
            <a:pPr algn="ctr">
              <a:buNone/>
            </a:pPr>
            <a:r>
              <a:rPr lang="ru-RU" sz="9600" dirty="0" smtClean="0">
                <a:solidFill>
                  <a:srgbClr val="FF0000"/>
                </a:solidFill>
              </a:rPr>
              <a:t>!</a:t>
            </a:r>
            <a:r>
              <a:rPr lang="ru-RU" sz="5100" dirty="0" smtClean="0"/>
              <a:t>  </a:t>
            </a:r>
            <a:r>
              <a:rPr lang="ru-RU" sz="5100" dirty="0" smtClean="0"/>
              <a:t>В городе без взрослых на дорогу выходить опасно, потому что может сбить машина. </a:t>
            </a:r>
          </a:p>
          <a:p>
            <a:pPr algn="ctr"/>
            <a:r>
              <a:rPr lang="ru-RU" sz="5100" dirty="0" smtClean="0"/>
              <a:t> </a:t>
            </a:r>
          </a:p>
          <a:p>
            <a:pPr algn="ctr">
              <a:buNone/>
            </a:pPr>
            <a:r>
              <a:rPr lang="ru-RU" sz="10900" dirty="0" smtClean="0">
                <a:solidFill>
                  <a:srgbClr val="FF0000"/>
                </a:solidFill>
              </a:rPr>
              <a:t>!</a:t>
            </a:r>
            <a:r>
              <a:rPr lang="ru-RU" sz="5100" dirty="0" smtClean="0">
                <a:solidFill>
                  <a:srgbClr val="FF0000"/>
                </a:solidFill>
              </a:rPr>
              <a:t> </a:t>
            </a:r>
            <a:r>
              <a:rPr lang="ru-RU" sz="5100" dirty="0" smtClean="0"/>
              <a:t>В городе люди ходят по специальной дороге. Она называется тротуар. По тротуару ходят спокойным шагом, придерживаются правой стороны тротуара. Такое правило придумано для того, чтобы было удобно ходить и люди не мешали друг на друга. </a:t>
            </a:r>
          </a:p>
          <a:p>
            <a:endParaRPr lang="ru-RU" sz="5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1000"/>
          </a:stretch>
        </a:blipFill>
        <a:effectLst/>
      </p:bgPr>
    </p:bg>
    <p:spTree>
      <p:nvGrpSpPr>
        <p:cNvPr id="1" name=""/>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533400" y="381000"/>
            <a:ext cx="7924800" cy="5078313"/>
          </a:xfrm>
          <a:prstGeom prst="rect">
            <a:avLst/>
          </a:prstGeom>
        </p:spPr>
        <p:txBody>
          <a:bodyPr wrap="square">
            <a:spAutoFit/>
          </a:bodyPr>
          <a:lstStyle/>
          <a:p>
            <a:pPr algn="ctr"/>
            <a:endParaRPr lang="ru-RU" sz="3600" dirty="0" smtClean="0"/>
          </a:p>
          <a:p>
            <a:pPr algn="ctr"/>
            <a:endParaRPr lang="ru-RU" sz="3600" dirty="0" smtClean="0"/>
          </a:p>
          <a:p>
            <a:pPr algn="ctr"/>
            <a:r>
              <a:rPr lang="ru-RU" sz="3600" dirty="0" smtClean="0"/>
              <a:t> </a:t>
            </a:r>
            <a:r>
              <a:rPr lang="ru-RU" sz="3600" dirty="0" smtClean="0"/>
              <a:t>Переходить дорогу можно только в специальном месте. Оно называется </a:t>
            </a:r>
            <a:r>
              <a:rPr lang="ru-RU" sz="3600" dirty="0" smtClean="0">
                <a:solidFill>
                  <a:srgbClr val="FF0000"/>
                </a:solidFill>
              </a:rPr>
              <a:t>пешеходный переход</a:t>
            </a:r>
            <a:r>
              <a:rPr lang="ru-RU" sz="3600" dirty="0" smtClean="0"/>
              <a:t>. Пешеходный переход видно издалека, потому что на месте перехода нарисована «</a:t>
            </a:r>
            <a:r>
              <a:rPr lang="ru-RU" sz="3600" dirty="0" smtClean="0">
                <a:solidFill>
                  <a:srgbClr val="FF0000"/>
                </a:solidFill>
              </a:rPr>
              <a:t>Зебра</a:t>
            </a:r>
            <a:r>
              <a:rPr lang="ru-RU" sz="3600" dirty="0" smtClean="0"/>
              <a:t>». Это такие полоски белого и черного цвета. </a:t>
            </a:r>
            <a:endParaRPr lang="ru-RU"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8000" r="-28000"/>
          </a:stretch>
        </a:blipFill>
        <a:effectLst/>
      </p:bgPr>
    </p:bg>
    <p:spTree>
      <p:nvGrpSpPr>
        <p:cNvPr id="1" name=""/>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3276600" y="2828836"/>
            <a:ext cx="5486400" cy="2677656"/>
          </a:xfrm>
          <a:prstGeom prst="rect">
            <a:avLst/>
          </a:prstGeom>
        </p:spPr>
        <p:txBody>
          <a:bodyPr wrap="square">
            <a:spAutoFit/>
          </a:bodyPr>
          <a:lstStyle/>
          <a:p>
            <a:pPr algn="ctr"/>
            <a:r>
              <a:rPr lang="ru-RU" sz="6000" dirty="0" smtClean="0">
                <a:solidFill>
                  <a:srgbClr val="FF0000"/>
                </a:solidFill>
              </a:rPr>
              <a:t>!</a:t>
            </a:r>
            <a:r>
              <a:rPr lang="ru-RU" sz="3600" dirty="0" smtClean="0"/>
              <a:t>На </a:t>
            </a:r>
            <a:r>
              <a:rPr lang="ru-RU" sz="3600" dirty="0" smtClean="0"/>
              <a:t>наземном пешеходном переходе можно двигаться только в на зеленый свет </a:t>
            </a:r>
            <a:r>
              <a:rPr lang="ru-RU" sz="3600" dirty="0" smtClean="0"/>
              <a:t>светофора</a:t>
            </a:r>
          </a:p>
        </p:txBody>
      </p:sp>
      <p:sp>
        <p:nvSpPr>
          <p:cNvPr id="3" name="Заголовок 2"/>
          <p:cNvSpPr>
            <a:spLocks noGrp="1"/>
          </p:cNvSpPr>
          <p:nvPr>
            <p:ph type="title"/>
          </p:nvPr>
        </p:nvSpPr>
        <p:spPr/>
        <p:txBody>
          <a:bodyPr>
            <a:normAutofit fontScale="90000"/>
          </a:bodyPr>
          <a:lstStyle/>
          <a:p>
            <a:r>
              <a:rPr lang="ru-RU" b="1" i="1" dirty="0" smtClean="0">
                <a:solidFill>
                  <a:srgbClr val="00B050"/>
                </a:solidFill>
              </a:rPr>
              <a:t>«Коль зеленый свет горит, значит, путь тебе открыт». </a:t>
            </a:r>
            <a:br>
              <a:rPr lang="ru-RU" b="1" i="1" dirty="0" smtClean="0">
                <a:solidFill>
                  <a:srgbClr val="00B050"/>
                </a:solidFill>
              </a:rPr>
            </a:br>
            <a:endParaRPr lang="ru-RU" b="1" i="1" dirty="0"/>
          </a:p>
        </p:txBody>
      </p:sp>
      <p:pic>
        <p:nvPicPr>
          <p:cNvPr id="5" name="Содержимое 4" descr="4.jpg"/>
          <p:cNvPicPr>
            <a:picLocks noGrp="1" noChangeAspect="1"/>
          </p:cNvPicPr>
          <p:nvPr>
            <p:ph idx="1"/>
          </p:nvPr>
        </p:nvPicPr>
        <p:blipFill>
          <a:blip r:embed="rId3"/>
          <a:stretch>
            <a:fillRect/>
          </a:stretch>
        </p:blipFill>
        <p:spPr>
          <a:xfrm>
            <a:off x="0" y="1676400"/>
            <a:ext cx="2662025" cy="4525963"/>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Переходить дорогу можно только со взрослыми за руку. </a:t>
            </a:r>
            <a:br>
              <a:rPr lang="ru-RU" dirty="0" smtClean="0"/>
            </a:br>
            <a:endParaRPr lang="ru-RU" dirty="0"/>
          </a:p>
        </p:txBody>
      </p:sp>
      <p:pic>
        <p:nvPicPr>
          <p:cNvPr id="4" name="Содержимое 3" descr="i.jpg"/>
          <p:cNvPicPr>
            <a:picLocks noGrp="1" noChangeAspect="1"/>
          </p:cNvPicPr>
          <p:nvPr>
            <p:ph idx="1"/>
          </p:nvPr>
        </p:nvPicPr>
        <p:blipFill>
          <a:blip r:embed="rId3"/>
          <a:stretch>
            <a:fillRect/>
          </a:stretch>
        </p:blipFill>
        <p:spPr>
          <a:xfrm>
            <a:off x="446553" y="1517472"/>
            <a:ext cx="8316447" cy="4654728"/>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6000" b="0" i="0" u="none" strike="noStrike" cap="none" normalizeH="0" baseline="0" dirty="0" smtClean="0">
                <a:ln>
                  <a:noFill/>
                </a:ln>
                <a:solidFill>
                  <a:srgbClr val="FF0000"/>
                </a:solidFill>
                <a:effectLst/>
                <a:ea typeface="Times New Roman" pitchFamily="18" charset="0"/>
                <a:cs typeface="Arial" pitchFamily="34" charset="0"/>
              </a:rPr>
              <a:t> !</a:t>
            </a:r>
            <a:r>
              <a:rPr kumimoji="0" lang="ru-RU" sz="3600" b="0" i="0" u="none" strike="noStrike" cap="none" normalizeH="0" baseline="0" dirty="0" smtClean="0">
                <a:ln>
                  <a:noFill/>
                </a:ln>
                <a:solidFill>
                  <a:schemeClr val="tx1"/>
                </a:solidFill>
                <a:effectLst/>
                <a:ea typeface="Times New Roman" pitchFamily="18" charset="0"/>
                <a:cs typeface="Arial" pitchFamily="34" charset="0"/>
              </a:rPr>
              <a:t>Все эти понятия ребенок усвоит прочно, если родители вместе с нами будут знакомить и напоминать правила дорожного движения. Систематически, но ненавязчиво. </a:t>
            </a:r>
            <a:endParaRPr kumimoji="0" lang="ru-RU" sz="36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6000" b="0" i="0" u="none" strike="noStrike" cap="none" normalizeH="0" baseline="0" dirty="0" smtClean="0">
                <a:ln>
                  <a:noFill/>
                </a:ln>
                <a:solidFill>
                  <a:srgbClr val="FF0000"/>
                </a:solidFill>
                <a:effectLst/>
                <a:ea typeface="Times New Roman" pitchFamily="18" charset="0"/>
                <a:cs typeface="Arial" pitchFamily="34" charset="0"/>
              </a:rPr>
              <a:t> !</a:t>
            </a:r>
            <a:r>
              <a:rPr kumimoji="0" lang="ru-RU" sz="3600" b="0" i="0" u="none" strike="noStrike" cap="none" normalizeH="0" baseline="0" dirty="0" smtClean="0">
                <a:ln>
                  <a:noFill/>
                </a:ln>
                <a:solidFill>
                  <a:schemeClr val="tx1"/>
                </a:solidFill>
                <a:effectLst/>
                <a:ea typeface="Times New Roman" pitchFamily="18" charset="0"/>
                <a:cs typeface="Arial" pitchFamily="34" charset="0"/>
              </a:rPr>
              <a:t>Необходимо привлекать к беседе самого ребенка и спрашивать у него, как и где надо переходить дорогу, кто может двигаться на зеленый, желтый и красный цвет светофора. </a:t>
            </a:r>
            <a:endParaRPr kumimoji="0" lang="ru-RU" sz="36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ea typeface="Times New Roman" pitchFamily="18" charset="0"/>
                <a:cs typeface="Arial" pitchFamily="34" charset="0"/>
              </a:rPr>
              <a:t> </a:t>
            </a:r>
            <a:r>
              <a:rPr kumimoji="0" lang="ru-RU" sz="6000" b="0" i="0" u="none" strike="noStrike" cap="none" normalizeH="0" baseline="0" dirty="0" smtClean="0">
                <a:ln>
                  <a:noFill/>
                </a:ln>
                <a:solidFill>
                  <a:srgbClr val="FF0000"/>
                </a:solidFill>
                <a:effectLst/>
                <a:ea typeface="Times New Roman" pitchFamily="18" charset="0"/>
                <a:cs typeface="Arial" pitchFamily="34" charset="0"/>
              </a:rPr>
              <a:t>!</a:t>
            </a:r>
            <a:r>
              <a:rPr kumimoji="0" lang="ru-RU" sz="3600" u="none" strike="noStrike" cap="none" normalizeH="0" baseline="0" dirty="0" smtClean="0">
                <a:ln>
                  <a:noFill/>
                </a:ln>
                <a:solidFill>
                  <a:schemeClr val="tx1"/>
                </a:solidFill>
                <a:effectLst/>
                <a:ea typeface="Times New Roman" pitchFamily="18" charset="0"/>
                <a:cs typeface="Arial" pitchFamily="34" charset="0"/>
              </a:rPr>
              <a:t>Покажите ребенку положительный пример </a:t>
            </a:r>
            <a:endParaRPr kumimoji="0" lang="ru-RU" sz="360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600" u="none" strike="noStrike" cap="none" normalizeH="0" baseline="0" dirty="0" smtClean="0">
                <a:ln>
                  <a:noFill/>
                </a:ln>
                <a:solidFill>
                  <a:schemeClr val="tx1"/>
                </a:solidFill>
                <a:effectLst/>
                <a:ea typeface="Times New Roman" pitchFamily="18" charset="0"/>
                <a:cs typeface="Arial" pitchFamily="34" charset="0"/>
              </a:rPr>
              <a:t> дисциплинированного пешехода.</a:t>
            </a:r>
            <a:endParaRPr kumimoji="0" lang="ru-RU" sz="360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215</Words>
  <PresentationFormat>Экран (4:3)</PresentationFormat>
  <Paragraphs>26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Office Theme</vt:lpstr>
      <vt:lpstr>Безопасность на дороге</vt:lpstr>
      <vt:lpstr>Внимание</vt:lpstr>
      <vt:lpstr>Слайд 3</vt:lpstr>
      <vt:lpstr>Слайд 4</vt:lpstr>
      <vt:lpstr>Слайд 5</vt:lpstr>
      <vt:lpstr>Слайд 6</vt:lpstr>
      <vt:lpstr>«Коль зеленый свет горит, значит, путь тебе открыт».  </vt:lpstr>
      <vt:lpstr> Переходить дорогу можно только со взрослыми за руку.  </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Безопасность на дороге</dc:title>
  <dc:creator>Пользователь</dc:creator>
  <cp:lastModifiedBy>Дом</cp:lastModifiedBy>
  <cp:revision>4</cp:revision>
  <dcterms:created xsi:type="dcterms:W3CDTF">2015-04-08T14:52:43Z</dcterms:created>
  <dcterms:modified xsi:type="dcterms:W3CDTF">2015-04-08T15:27:55Z</dcterms:modified>
</cp:coreProperties>
</file>